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6" r:id="rId3"/>
    <p:sldId id="268" r:id="rId4"/>
    <p:sldId id="261" r:id="rId5"/>
    <p:sldId id="265" r:id="rId6"/>
    <p:sldId id="267" r:id="rId7"/>
    <p:sldId id="259" r:id="rId8"/>
    <p:sldId id="262" r:id="rId9"/>
    <p:sldId id="263"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218813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389227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88216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399764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61157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3795525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2338040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425961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113932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C317983F-7E35-4FC9-AEF1-D0569A783B21}" type="datetimeFigureOut">
              <a:rPr lang="lt-LT" smtClean="0"/>
              <a:t>2022-03-03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264860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C317983F-7E35-4FC9-AEF1-D0569A783B21}" type="datetimeFigureOut">
              <a:rPr lang="lt-LT" smtClean="0"/>
              <a:t>2022-03-03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2593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C317983F-7E35-4FC9-AEF1-D0569A783B21}" type="datetimeFigureOut">
              <a:rPr lang="lt-LT" smtClean="0"/>
              <a:t>2022-03-03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215737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C317983F-7E35-4FC9-AEF1-D0569A783B21}" type="datetimeFigureOut">
              <a:rPr lang="lt-LT" smtClean="0"/>
              <a:t>2022-03-03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349680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7983F-7E35-4FC9-AEF1-D0569A783B21}" type="datetimeFigureOut">
              <a:rPr lang="lt-LT" smtClean="0"/>
              <a:t>2022-03-03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215433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C317983F-7E35-4FC9-AEF1-D0569A783B21}" type="datetimeFigureOut">
              <a:rPr lang="lt-LT" smtClean="0"/>
              <a:t>2022-03-03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318881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C317983F-7E35-4FC9-AEF1-D0569A783B21}" type="datetimeFigureOut">
              <a:rPr lang="lt-LT" smtClean="0"/>
              <a:t>2022-03-03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79477A0-0EFA-46CC-94B7-AB2FC2DA8D0E}" type="slidenum">
              <a:rPr lang="lt-LT" smtClean="0"/>
              <a:t>‹#›</a:t>
            </a:fld>
            <a:endParaRPr lang="lt-LT"/>
          </a:p>
        </p:txBody>
      </p:sp>
    </p:spTree>
    <p:extLst>
      <p:ext uri="{BB962C8B-B14F-4D97-AF65-F5344CB8AC3E}">
        <p14:creationId xmlns:p14="http://schemas.microsoft.com/office/powerpoint/2010/main" val="234243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17983F-7E35-4FC9-AEF1-D0569A783B21}" type="datetimeFigureOut">
              <a:rPr lang="lt-LT" smtClean="0"/>
              <a:t>2022-03-03</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9477A0-0EFA-46CC-94B7-AB2FC2DA8D0E}" type="slidenum">
              <a:rPr lang="lt-LT" smtClean="0"/>
              <a:t>‹#›</a:t>
            </a:fld>
            <a:endParaRPr lang="lt-LT"/>
          </a:p>
        </p:txBody>
      </p:sp>
    </p:spTree>
    <p:extLst>
      <p:ext uri="{BB962C8B-B14F-4D97-AF65-F5344CB8AC3E}">
        <p14:creationId xmlns:p14="http://schemas.microsoft.com/office/powerpoint/2010/main" val="169092356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normAutofit fontScale="90000"/>
          </a:bodyPr>
          <a:lstStyle/>
          <a:p>
            <a:r>
              <a:rPr lang="lt-LT" dirty="0" smtClean="0"/>
              <a:t>PAGRINDINIO UGDYMO PASIEKIMŲ PATIKRINIMAS – </a:t>
            </a:r>
            <a:r>
              <a:rPr lang="lt-LT" dirty="0" err="1" smtClean="0"/>
              <a:t>pupp</a:t>
            </a:r>
            <a:r>
              <a:rPr lang="lt-LT" dirty="0" smtClean="0"/>
              <a:t>(</a:t>
            </a:r>
            <a:r>
              <a:rPr lang="lt-LT" dirty="0" err="1" smtClean="0"/>
              <a:t>as</a:t>
            </a:r>
            <a:r>
              <a:rPr lang="lt-LT" dirty="0" smtClean="0"/>
              <a:t>)</a:t>
            </a:r>
            <a:endParaRPr lang="lt-LT" dirty="0"/>
          </a:p>
        </p:txBody>
      </p:sp>
    </p:spTree>
    <p:extLst>
      <p:ext uri="{BB962C8B-B14F-4D97-AF65-F5344CB8AC3E}">
        <p14:creationId xmlns:p14="http://schemas.microsoft.com/office/powerpoint/2010/main" val="2823271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532014" y="3867573"/>
            <a:ext cx="8608984" cy="1646302"/>
          </a:xfrm>
        </p:spPr>
        <p:txBody>
          <a:bodyPr/>
          <a:lstStyle/>
          <a:p>
            <a:r>
              <a:rPr lang="lt-LT" sz="2800" dirty="0">
                <a:solidFill>
                  <a:srgbClr val="00B0F0"/>
                </a:solidFill>
              </a:rPr>
              <a:t>Lietuvių kalbos ir literatūros </a:t>
            </a:r>
            <a:r>
              <a:rPr lang="lt-LT" sz="2800" dirty="0" smtClean="0">
                <a:solidFill>
                  <a:srgbClr val="00B0F0"/>
                </a:solidFill>
              </a:rPr>
              <a:t>(žodžiu) </a:t>
            </a:r>
            <a:r>
              <a:rPr lang="lt-LT" sz="2800" dirty="0">
                <a:solidFill>
                  <a:srgbClr val="00B0F0"/>
                </a:solidFill>
              </a:rPr>
              <a:t>pagrindinio ugdymo pasiekimų patikrinimas </a:t>
            </a:r>
            <a:r>
              <a:rPr lang="lt-LT" sz="2800" dirty="0" smtClean="0">
                <a:solidFill>
                  <a:srgbClr val="00B0F0"/>
                </a:solidFill>
              </a:rPr>
              <a:t>vyksta </a:t>
            </a:r>
            <a:br>
              <a:rPr lang="lt-LT" sz="2800" dirty="0" smtClean="0">
                <a:solidFill>
                  <a:srgbClr val="00B0F0"/>
                </a:solidFill>
              </a:rPr>
            </a:br>
            <a:r>
              <a:rPr lang="lt-LT" sz="2800" dirty="0" smtClean="0">
                <a:solidFill>
                  <a:srgbClr val="00B0F0"/>
                </a:solidFill>
              </a:rPr>
              <a:t>vasario 1- gegužės </a:t>
            </a:r>
            <a:r>
              <a:rPr lang="lt-LT" sz="2800" dirty="0" smtClean="0">
                <a:solidFill>
                  <a:srgbClr val="00B0F0"/>
                </a:solidFill>
              </a:rPr>
              <a:t>16 d</a:t>
            </a:r>
            <a:r>
              <a:rPr lang="lt-LT" sz="2800" dirty="0" smtClean="0">
                <a:solidFill>
                  <a:srgbClr val="00B0F0"/>
                </a:solidFill>
              </a:rPr>
              <a:t>.</a:t>
            </a:r>
            <a:r>
              <a:rPr lang="lt-LT" sz="2800" dirty="0" smtClean="0">
                <a:solidFill>
                  <a:srgbClr val="90C226"/>
                </a:solidFill>
              </a:rPr>
              <a:t/>
            </a:r>
            <a:br>
              <a:rPr lang="lt-LT" sz="2800" dirty="0" smtClean="0">
                <a:solidFill>
                  <a:srgbClr val="90C226"/>
                </a:solidFill>
              </a:rPr>
            </a:br>
            <a:r>
              <a:rPr lang="lt-LT" sz="2800" dirty="0" smtClean="0">
                <a:solidFill>
                  <a:srgbClr val="90C226"/>
                </a:solidFill>
              </a:rPr>
              <a:t/>
            </a:r>
            <a:br>
              <a:rPr lang="lt-LT" sz="2800" dirty="0" smtClean="0">
                <a:solidFill>
                  <a:srgbClr val="90C226"/>
                </a:solidFill>
              </a:rPr>
            </a:br>
            <a:r>
              <a:rPr lang="lt-LT" sz="2800" dirty="0">
                <a:solidFill>
                  <a:srgbClr val="90C226"/>
                </a:solidFill>
              </a:rPr>
              <a:t/>
            </a:r>
            <a:br>
              <a:rPr lang="lt-LT" sz="2800" dirty="0">
                <a:solidFill>
                  <a:srgbClr val="90C226"/>
                </a:solidFill>
              </a:rPr>
            </a:br>
            <a:r>
              <a:rPr lang="lt-LT" sz="2800" dirty="0">
                <a:solidFill>
                  <a:srgbClr val="90C226"/>
                </a:solidFill>
              </a:rPr>
              <a:t>Lietuvių kalbos ir literatūros (raštu) pagrindinio ugdymo pasiekimų patikrinimas vyks gegužės 10-11d</a:t>
            </a:r>
            <a:r>
              <a:rPr lang="lt-LT" sz="2000" dirty="0" smtClean="0">
                <a:solidFill>
                  <a:srgbClr val="90C226"/>
                </a:solidFill>
              </a:rPr>
              <a:t>.</a:t>
            </a:r>
            <a:r>
              <a:rPr lang="lt-LT" sz="2000" dirty="0">
                <a:solidFill>
                  <a:srgbClr val="90C226"/>
                </a:solidFill>
              </a:rPr>
              <a:t/>
            </a:r>
            <a:br>
              <a:rPr lang="lt-LT" sz="2000" dirty="0">
                <a:solidFill>
                  <a:srgbClr val="90C226"/>
                </a:solidFill>
              </a:rPr>
            </a:br>
            <a:r>
              <a:rPr lang="lt-LT" sz="2000" dirty="0">
                <a:solidFill>
                  <a:srgbClr val="90C226"/>
                </a:solidFill>
              </a:rPr>
              <a:t>2022 m. gegužės 10 d. (I srautas) 9–12 val.</a:t>
            </a:r>
            <a:br>
              <a:rPr lang="lt-LT" sz="2000" dirty="0">
                <a:solidFill>
                  <a:srgbClr val="90C226"/>
                </a:solidFill>
              </a:rPr>
            </a:br>
            <a:r>
              <a:rPr lang="lt-LT" sz="2000" dirty="0">
                <a:solidFill>
                  <a:srgbClr val="90C226"/>
                </a:solidFill>
              </a:rPr>
              <a:t>2022 m. gegužės 11 d. (II srautas) 9–12 val.</a:t>
            </a:r>
            <a:br>
              <a:rPr lang="lt-LT" sz="2000" dirty="0">
                <a:solidFill>
                  <a:srgbClr val="90C226"/>
                </a:solidFill>
              </a:rPr>
            </a:br>
            <a:r>
              <a:rPr lang="lt-LT" sz="2000" dirty="0">
                <a:solidFill>
                  <a:srgbClr val="90C226"/>
                </a:solidFill>
              </a:rPr>
              <a:t>2022 m. gegužės 11 d. (III srautas) 12.30–15.30 val</a:t>
            </a:r>
            <a:r>
              <a:rPr lang="lt-LT" sz="2000" dirty="0" smtClean="0">
                <a:solidFill>
                  <a:srgbClr val="90C226"/>
                </a:solidFill>
              </a:rPr>
              <a:t>.</a:t>
            </a:r>
            <a:endParaRPr lang="lt-LT" dirty="0"/>
          </a:p>
        </p:txBody>
      </p:sp>
    </p:spTree>
    <p:extLst>
      <p:ext uri="{BB962C8B-B14F-4D97-AF65-F5344CB8AC3E}">
        <p14:creationId xmlns:p14="http://schemas.microsoft.com/office/powerpoint/2010/main" val="3984133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26963" y="950421"/>
            <a:ext cx="8596668" cy="4635731"/>
          </a:xfrm>
        </p:spPr>
        <p:txBody>
          <a:bodyPr>
            <a:normAutofit/>
          </a:bodyPr>
          <a:lstStyle/>
          <a:p>
            <a:r>
              <a:rPr lang="lt-LT" dirty="0" smtClean="0"/>
              <a:t>I dalis - teksto </a:t>
            </a:r>
            <a:r>
              <a:rPr lang="lt-LT" dirty="0"/>
              <a:t>suvokimo, kalbos pažinimo ir </a:t>
            </a:r>
            <a:r>
              <a:rPr lang="lt-LT" dirty="0" smtClean="0"/>
              <a:t>vartojimo užduotys</a:t>
            </a:r>
            <a:br>
              <a:rPr lang="lt-LT" dirty="0" smtClean="0"/>
            </a:br>
            <a:r>
              <a:rPr lang="lt-LT" dirty="0" smtClean="0"/>
              <a:t/>
            </a:r>
            <a:br>
              <a:rPr lang="lt-LT" dirty="0" smtClean="0"/>
            </a:br>
            <a:r>
              <a:rPr lang="lt-LT" dirty="0" smtClean="0"/>
              <a:t>II dalis – teksto kūrimo užduotys</a:t>
            </a:r>
            <a:r>
              <a:rPr lang="lt-LT" dirty="0"/>
              <a:t/>
            </a:r>
            <a:br>
              <a:rPr lang="lt-LT" dirty="0"/>
            </a:br>
            <a:endParaRPr lang="lt-LT" dirty="0"/>
          </a:p>
        </p:txBody>
      </p:sp>
      <p:pic>
        <p:nvPicPr>
          <p:cNvPr id="3" name="Picture 2" descr="Mokomasis lietuvių kalbos rašybos ir kirčiavimo žodynas | Pranas Kniūkšta, Antanas Lyber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4828" y="3268286"/>
            <a:ext cx="2075448" cy="3174214"/>
          </a:xfrm>
          <a:prstGeom prst="rect">
            <a:avLst/>
          </a:prstGeom>
          <a:noFill/>
          <a:extLst>
            <a:ext uri="{909E8E84-426E-40DD-AFC4-6F175D3DCCD1}">
              <a14:hiddenFill xmlns:a14="http://schemas.microsoft.com/office/drawing/2010/main">
                <a:solidFill>
                  <a:srgbClr val="FFFFFF"/>
                </a:solidFill>
              </a14:hiddenFill>
            </a:ext>
          </a:extLst>
        </p:spPr>
      </p:pic>
      <p:pic>
        <p:nvPicPr>
          <p:cNvPr id="4" name="Paveikslėlis 3" descr="Dabartinės lietuvių kalbos žodynas (7-as pataisytas ir papildytas leidimas) | Vyr. red. Stasys Keinys"/>
          <p:cNvPicPr/>
          <p:nvPr/>
        </p:nvPicPr>
        <p:blipFill>
          <a:blip r:embed="rId3">
            <a:extLst>
              <a:ext uri="{28A0092B-C50C-407E-A947-70E740481C1C}">
                <a14:useLocalDpi xmlns:a14="http://schemas.microsoft.com/office/drawing/2010/main" val="0"/>
              </a:ext>
            </a:extLst>
          </a:blip>
          <a:srcRect/>
          <a:stretch>
            <a:fillRect/>
          </a:stretch>
        </p:blipFill>
        <p:spPr bwMode="auto">
          <a:xfrm>
            <a:off x="3828512" y="3268286"/>
            <a:ext cx="2730232" cy="3545376"/>
          </a:xfrm>
          <a:prstGeom prst="rect">
            <a:avLst/>
          </a:prstGeom>
          <a:noFill/>
          <a:ln>
            <a:noFill/>
          </a:ln>
        </p:spPr>
      </p:pic>
    </p:spTree>
    <p:extLst>
      <p:ext uri="{BB962C8B-B14F-4D97-AF65-F5344CB8AC3E}">
        <p14:creationId xmlns:p14="http://schemas.microsoft.com/office/powerpoint/2010/main" val="1310882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906087" y="3333403"/>
            <a:ext cx="8853054" cy="1645921"/>
          </a:xfrm>
        </p:spPr>
        <p:txBody>
          <a:bodyPr/>
          <a:lstStyle/>
          <a:p>
            <a:pPr algn="ctr"/>
            <a:r>
              <a:rPr lang="lt-LT" sz="3200" dirty="0" smtClean="0"/>
              <a:t/>
            </a:r>
            <a:br>
              <a:rPr lang="lt-LT" sz="3200" dirty="0" smtClean="0"/>
            </a:br>
            <a:r>
              <a:rPr lang="lt-LT" sz="3200" dirty="0" smtClean="0"/>
              <a:t>Matematikos </a:t>
            </a:r>
            <a:r>
              <a:rPr lang="lt-LT" sz="3200" dirty="0"/>
              <a:t>pagrindinio ugdymo pasiekimų patikrinimas vyks </a:t>
            </a:r>
            <a:r>
              <a:rPr lang="lt-LT" sz="3200" dirty="0" smtClean="0"/>
              <a:t>gegužės16-17d.</a:t>
            </a:r>
            <a:br>
              <a:rPr lang="lt-LT" sz="3200" dirty="0" smtClean="0"/>
            </a:br>
            <a:r>
              <a:rPr lang="lt-LT" sz="3200" dirty="0"/>
              <a:t/>
            </a:r>
            <a:br>
              <a:rPr lang="lt-LT" sz="3200" dirty="0"/>
            </a:br>
            <a:r>
              <a:rPr lang="lt-LT" sz="3200" dirty="0" smtClean="0"/>
              <a:t> </a:t>
            </a:r>
            <a:br>
              <a:rPr lang="lt-LT" sz="3200" dirty="0" smtClean="0"/>
            </a:br>
            <a:r>
              <a:rPr lang="lt-LT" sz="2400" dirty="0"/>
              <a:t>2022 m. gegužės 16 d. (I srautas</a:t>
            </a:r>
            <a:r>
              <a:rPr lang="lt-LT" sz="2400" dirty="0" smtClean="0"/>
              <a:t>) </a:t>
            </a:r>
            <a:r>
              <a:rPr lang="lt-LT" sz="2400" dirty="0"/>
              <a:t>9–11 val. </a:t>
            </a:r>
            <a:r>
              <a:rPr lang="lt-LT" sz="2400" dirty="0" smtClean="0"/>
              <a:t/>
            </a:r>
            <a:br>
              <a:rPr lang="lt-LT" sz="2400" dirty="0" smtClean="0"/>
            </a:br>
            <a:r>
              <a:rPr lang="lt-LT" sz="2400" dirty="0" smtClean="0"/>
              <a:t>2022 </a:t>
            </a:r>
            <a:r>
              <a:rPr lang="lt-LT" sz="2400" dirty="0"/>
              <a:t>m. gegužės 17 d. (II srautas</a:t>
            </a:r>
            <a:r>
              <a:rPr lang="lt-LT" sz="2400" dirty="0" smtClean="0"/>
              <a:t>) </a:t>
            </a:r>
            <a:r>
              <a:rPr lang="lt-LT" sz="2400" dirty="0"/>
              <a:t>9–11 val. </a:t>
            </a:r>
            <a:r>
              <a:rPr lang="lt-LT" sz="2400" dirty="0" smtClean="0"/>
              <a:t/>
            </a:r>
            <a:br>
              <a:rPr lang="lt-LT" sz="2400" dirty="0" smtClean="0"/>
            </a:br>
            <a:r>
              <a:rPr lang="lt-LT" sz="2400" dirty="0" smtClean="0"/>
              <a:t>2022 </a:t>
            </a:r>
            <a:r>
              <a:rPr lang="lt-LT" sz="2400" dirty="0"/>
              <a:t>m. gegužės 17 d. (III srautas</a:t>
            </a:r>
            <a:r>
              <a:rPr lang="lt-LT" sz="2400" dirty="0" smtClean="0"/>
              <a:t>) </a:t>
            </a:r>
            <a:r>
              <a:rPr lang="lt-LT" sz="2400" dirty="0"/>
              <a:t>11.30–13.30 val.</a:t>
            </a:r>
            <a:r>
              <a:rPr lang="lt-LT" sz="3200" dirty="0" smtClean="0"/>
              <a:t/>
            </a:r>
            <a:br>
              <a:rPr lang="lt-LT" sz="3200" dirty="0" smtClean="0"/>
            </a:br>
            <a:endParaRPr lang="lt-LT" sz="3200" dirty="0"/>
          </a:p>
        </p:txBody>
      </p:sp>
    </p:spTree>
    <p:extLst>
      <p:ext uri="{BB962C8B-B14F-4D97-AF65-F5344CB8AC3E}">
        <p14:creationId xmlns:p14="http://schemas.microsoft.com/office/powerpoint/2010/main" val="3762614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8596668" cy="928255"/>
          </a:xfrm>
        </p:spPr>
        <p:txBody>
          <a:bodyPr/>
          <a:lstStyle/>
          <a:p>
            <a:pPr algn="ctr"/>
            <a:r>
              <a:rPr lang="lt-LT" sz="2400" dirty="0" smtClean="0"/>
              <a:t>MATEMATIKOS PASIEKIMŲ </a:t>
            </a:r>
            <a:r>
              <a:rPr lang="lt-LT" sz="2400" dirty="0"/>
              <a:t>PATIKRINIMĄ MOKINIAI GALĖS NAUDOTIS</a:t>
            </a:r>
            <a:endParaRPr lang="lt-LT" dirty="0"/>
          </a:p>
        </p:txBody>
      </p:sp>
      <p:pic>
        <p:nvPicPr>
          <p:cNvPr id="3" name="Paveikslėlis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518" y="1404851"/>
            <a:ext cx="3684709" cy="5212080"/>
          </a:xfrm>
          <a:prstGeom prst="rect">
            <a:avLst/>
          </a:prstGeom>
        </p:spPr>
      </p:pic>
    </p:spTree>
    <p:extLst>
      <p:ext uri="{BB962C8B-B14F-4D97-AF65-F5344CB8AC3E}">
        <p14:creationId xmlns:p14="http://schemas.microsoft.com/office/powerpoint/2010/main" val="1141816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066492" y="2437785"/>
            <a:ext cx="7766936" cy="1646302"/>
          </a:xfrm>
        </p:spPr>
        <p:txBody>
          <a:bodyPr/>
          <a:lstStyle/>
          <a:p>
            <a:r>
              <a:rPr lang="lt-LT" sz="2800" dirty="0"/>
              <a:t>https://www.nsa.smm.lt/stebesenos-ir-vertinimo-departamentas/pasiekimu-patikrinimai/pupp/pupp-uzduotys</a:t>
            </a:r>
            <a:r>
              <a:rPr lang="lt-LT" sz="2800" dirty="0" smtClean="0"/>
              <a:t>/</a:t>
            </a:r>
            <a:endParaRPr lang="lt-LT" sz="2800" dirty="0"/>
          </a:p>
        </p:txBody>
      </p:sp>
    </p:spTree>
    <p:extLst>
      <p:ext uri="{BB962C8B-B14F-4D97-AF65-F5344CB8AC3E}">
        <p14:creationId xmlns:p14="http://schemas.microsoft.com/office/powerpoint/2010/main" val="372151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0" y="2119111"/>
            <a:ext cx="10515600" cy="2511078"/>
          </a:xfrm>
        </p:spPr>
        <p:txBody>
          <a:bodyPr>
            <a:normAutofit/>
          </a:bodyPr>
          <a:lstStyle/>
          <a:p>
            <a:pPr algn="ctr"/>
            <a:r>
              <a:rPr lang="lt-LT" dirty="0" smtClean="0"/>
              <a:t>UŽSIENIO KALBOS (ANGLŲ)PASIEKIMŲ LYGIO </a:t>
            </a:r>
            <a:r>
              <a:rPr lang="lt-LT" dirty="0"/>
              <a:t>NUSTATYMAS</a:t>
            </a:r>
            <a:br>
              <a:rPr lang="lt-LT" dirty="0"/>
            </a:br>
            <a:r>
              <a:rPr lang="lt-LT" dirty="0"/>
              <a:t>UŽSIENIO KALBOS </a:t>
            </a:r>
            <a:r>
              <a:rPr lang="lt-LT" dirty="0" smtClean="0"/>
              <a:t>(RUSŲ)PASIEKIMŲ </a:t>
            </a:r>
            <a:r>
              <a:rPr lang="lt-LT" dirty="0"/>
              <a:t>LYGIO NUSTATYMAS</a:t>
            </a:r>
          </a:p>
        </p:txBody>
      </p:sp>
    </p:spTree>
    <p:extLst>
      <p:ext uri="{BB962C8B-B14F-4D97-AF65-F5344CB8AC3E}">
        <p14:creationId xmlns:p14="http://schemas.microsoft.com/office/powerpoint/2010/main" val="211653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3" y="706583"/>
            <a:ext cx="8815801" cy="5334780"/>
          </a:xfrm>
        </p:spPr>
        <p:txBody>
          <a:bodyPr>
            <a:normAutofit/>
          </a:bodyPr>
          <a:lstStyle/>
          <a:p>
            <a:r>
              <a:rPr lang="lt-LT" sz="2000" dirty="0"/>
              <a:t>Pasiekimų patikrinimo vykdymo dieną mokiniui ir buvusiam mokiniui susirgus ar dėl pareigos izoliuotis jis pats arba jo artimieji turi tai pranešti mokyklos vadovui ne vėliau kaip kitą darbo dieną po pasiekimų patikrinimo ir </a:t>
            </a:r>
            <a:r>
              <a:rPr lang="lt-LT" sz="2000" u="sng" dirty="0"/>
              <a:t>pateikti prašymą </a:t>
            </a:r>
            <a:r>
              <a:rPr lang="lt-LT" sz="2000" u="sng" dirty="0" smtClean="0"/>
              <a:t>(bei susirgimą </a:t>
            </a:r>
            <a:r>
              <a:rPr lang="lt-LT" sz="2000" u="sng" dirty="0"/>
              <a:t>patvirtinančius </a:t>
            </a:r>
            <a:r>
              <a:rPr lang="lt-LT" sz="2000" u="sng" dirty="0" smtClean="0"/>
              <a:t>dokumentus) </a:t>
            </a:r>
            <a:r>
              <a:rPr lang="lt-LT" sz="2000" dirty="0" smtClean="0"/>
              <a:t>dėl </a:t>
            </a:r>
            <a:r>
              <a:rPr lang="lt-LT" sz="2000" dirty="0"/>
              <a:t>pasiekimų patikrinimo atidėjimo</a:t>
            </a:r>
            <a:r>
              <a:rPr lang="lt-LT" sz="2000" dirty="0" smtClean="0"/>
              <a:t>.</a:t>
            </a:r>
          </a:p>
          <a:p>
            <a:r>
              <a:rPr lang="lt-LT" sz="2000" dirty="0" smtClean="0"/>
              <a:t> </a:t>
            </a:r>
            <a:r>
              <a:rPr lang="lt-LT" sz="2000" dirty="0"/>
              <a:t>Pagal mokyklos vadovui pateiktą prašymą pasiekimų patikrinimas atidedamas pakartotiniam pasiekimų patikrinimui. </a:t>
            </a:r>
            <a:endParaRPr lang="lt-LT" sz="2000" dirty="0" smtClean="0"/>
          </a:p>
          <a:p>
            <a:r>
              <a:rPr lang="lt-LT" sz="2000" dirty="0" smtClean="0"/>
              <a:t>Jeigu </a:t>
            </a:r>
            <a:r>
              <a:rPr lang="lt-LT" sz="2000" dirty="0"/>
              <a:t>mokinys suserga ar dėl pareigos izoliuotis per </a:t>
            </a:r>
            <a:r>
              <a:rPr lang="lt-LT" sz="2000" i="1" dirty="0"/>
              <a:t>pakartotinį pasiekimų patikrinimą jame negali dalyvauti</a:t>
            </a:r>
            <a:r>
              <a:rPr lang="lt-LT" sz="2000" dirty="0"/>
              <a:t>, jis pats arba jo artimieji ne vėliau kaip kitą darbo dieną po pakartotinio pasiekimų patikrinimo mokyklos vadovui turi pateikti prašymą dėl atleidimo nuo dalyvavimo pakartotiniame pasiekimų patikrinime ir susirgimą patvirtinančius dokumentus, pagal kuriuos mokinys ir </a:t>
            </a:r>
            <a:r>
              <a:rPr lang="lt-LT" sz="2000" u="sng" dirty="0"/>
              <a:t>buvęs mokinys nuo dalyvavimo pakartotiniame pasiekimų patikrinime atleidžiami.</a:t>
            </a:r>
          </a:p>
        </p:txBody>
      </p:sp>
    </p:spTree>
    <p:extLst>
      <p:ext uri="{BB962C8B-B14F-4D97-AF65-F5344CB8AC3E}">
        <p14:creationId xmlns:p14="http://schemas.microsoft.com/office/powerpoint/2010/main" val="1742370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p:cNvSpPr>
            <a:spLocks noGrp="1"/>
          </p:cNvSpPr>
          <p:nvPr>
            <p:ph type="subTitle" idx="1"/>
          </p:nvPr>
        </p:nvSpPr>
        <p:spPr>
          <a:xfrm>
            <a:off x="1507067" y="1055717"/>
            <a:ext cx="7766936" cy="4092016"/>
          </a:xfrm>
        </p:spPr>
        <p:txBody>
          <a:bodyPr>
            <a:normAutofit/>
          </a:bodyPr>
          <a:lstStyle/>
          <a:p>
            <a:pPr algn="l"/>
            <a:endParaRPr lang="lt-LT" b="1" dirty="0" smtClean="0">
              <a:latin typeface="Times New Roman" panose="02020603050405020304" pitchFamily="18" charset="0"/>
              <a:cs typeface="Times New Roman" panose="02020603050405020304" pitchFamily="18" charset="0"/>
            </a:endParaRPr>
          </a:p>
          <a:p>
            <a:pPr algn="l"/>
            <a:endParaRPr lang="lt-LT" b="1" dirty="0" smtClean="0">
              <a:latin typeface="Times New Roman" panose="02020603050405020304" pitchFamily="18" charset="0"/>
              <a:cs typeface="Times New Roman" panose="02020603050405020304" pitchFamily="18" charset="0"/>
            </a:endParaRPr>
          </a:p>
        </p:txBody>
      </p:sp>
      <p:sp>
        <p:nvSpPr>
          <p:cNvPr id="4" name="Stačiakampis 3"/>
          <p:cNvSpPr/>
          <p:nvPr/>
        </p:nvSpPr>
        <p:spPr>
          <a:xfrm>
            <a:off x="1063760" y="1753987"/>
            <a:ext cx="8653549" cy="2862322"/>
          </a:xfrm>
          <a:prstGeom prst="rect">
            <a:avLst/>
          </a:prstGeom>
        </p:spPr>
        <p:txBody>
          <a:bodyPr wrap="square">
            <a:spAutoFit/>
          </a:bodyPr>
          <a:lstStyle/>
          <a:p>
            <a:r>
              <a:rPr lang="lt-LT" b="1" dirty="0">
                <a:solidFill>
                  <a:srgbClr val="404040"/>
                </a:solidFill>
                <a:latin typeface="Arial" panose="020B0604020202020204" pitchFamily="34" charset="0"/>
              </a:rPr>
              <a:t>Kokie reikalavimai pagrindiniam išsilavinimui įgyti? Koks dokumentas išduodamas? Kas jį išduoda</a:t>
            </a:r>
            <a:r>
              <a:rPr lang="lt-LT" b="1" dirty="0" smtClean="0">
                <a:solidFill>
                  <a:srgbClr val="404040"/>
                </a:solidFill>
                <a:latin typeface="Arial" panose="020B0604020202020204" pitchFamily="34" charset="0"/>
              </a:rPr>
              <a:t>?</a:t>
            </a:r>
          </a:p>
          <a:p>
            <a:endParaRPr lang="lt-LT" dirty="0">
              <a:solidFill>
                <a:srgbClr val="404040"/>
              </a:solidFill>
              <a:latin typeface="Arial" panose="020B0604020202020204" pitchFamily="34" charset="0"/>
            </a:endParaRPr>
          </a:p>
          <a:p>
            <a:r>
              <a:rPr lang="lt-LT" dirty="0">
                <a:solidFill>
                  <a:srgbClr val="404040"/>
                </a:solidFill>
                <a:latin typeface="Arial" panose="020B0604020202020204" pitchFamily="34" charset="0"/>
              </a:rPr>
              <a:t>Asmuo turi būti baigęs pagrindinio ugdymo programą, t. y. jo </a:t>
            </a:r>
            <a:r>
              <a:rPr lang="lt-LT" u="sng" dirty="0">
                <a:solidFill>
                  <a:srgbClr val="404040"/>
                </a:solidFill>
                <a:latin typeface="Arial" panose="020B0604020202020204" pitchFamily="34" charset="0"/>
              </a:rPr>
              <a:t>mokymosi pasiekimai įvertinti ne žemesniais nei 4 balų </a:t>
            </a:r>
            <a:r>
              <a:rPr lang="lt-LT" u="sng" dirty="0" err="1">
                <a:solidFill>
                  <a:srgbClr val="404040"/>
                </a:solidFill>
                <a:latin typeface="Arial" panose="020B0604020202020204" pitchFamily="34" charset="0"/>
              </a:rPr>
              <a:t>įvertinimais</a:t>
            </a:r>
            <a:r>
              <a:rPr lang="lt-LT" dirty="0">
                <a:solidFill>
                  <a:srgbClr val="404040"/>
                </a:solidFill>
                <a:latin typeface="Arial" panose="020B0604020202020204" pitchFamily="34" charset="0"/>
              </a:rPr>
              <a:t>, įrašais „įskaityta“ ir / ar „atleista“, </a:t>
            </a:r>
            <a:r>
              <a:rPr lang="lt-LT" u="sng" dirty="0">
                <a:solidFill>
                  <a:srgbClr val="404040"/>
                </a:solidFill>
                <a:latin typeface="Arial" panose="020B0604020202020204" pitchFamily="34" charset="0"/>
              </a:rPr>
              <a:t>atlikta socialinė-pilietinė </a:t>
            </a:r>
            <a:r>
              <a:rPr lang="lt-LT" dirty="0">
                <a:solidFill>
                  <a:srgbClr val="404040"/>
                </a:solidFill>
                <a:latin typeface="Arial" panose="020B0604020202020204" pitchFamily="34" charset="0"/>
              </a:rPr>
              <a:t>veikla ir </a:t>
            </a:r>
            <a:r>
              <a:rPr lang="lt-LT" u="sng" dirty="0">
                <a:solidFill>
                  <a:srgbClr val="404040"/>
                </a:solidFill>
                <a:latin typeface="Arial" panose="020B0604020202020204" pitchFamily="34" charset="0"/>
              </a:rPr>
              <a:t>asmuo yra pasitikrinęs mokymosi pasiekimus pagrindinio ugdymo pasiekimų patikrinime</a:t>
            </a:r>
            <a:r>
              <a:rPr lang="lt-LT" dirty="0">
                <a:solidFill>
                  <a:srgbClr val="404040"/>
                </a:solidFill>
                <a:latin typeface="Arial" panose="020B0604020202020204" pitchFamily="34" charset="0"/>
              </a:rPr>
              <a:t>, jei nuo jų nėra atleistas</a:t>
            </a:r>
            <a:r>
              <a:rPr lang="lt-LT" dirty="0" smtClean="0">
                <a:solidFill>
                  <a:srgbClr val="404040"/>
                </a:solidFill>
                <a:latin typeface="Arial" panose="020B0604020202020204" pitchFamily="34" charset="0"/>
              </a:rPr>
              <a:t>.</a:t>
            </a:r>
          </a:p>
          <a:p>
            <a:endParaRPr lang="lt-LT" dirty="0">
              <a:solidFill>
                <a:srgbClr val="404040"/>
              </a:solidFill>
              <a:latin typeface="Arial" panose="020B0604020202020204" pitchFamily="34" charset="0"/>
            </a:endParaRPr>
          </a:p>
          <a:p>
            <a:r>
              <a:rPr lang="lt-LT" dirty="0">
                <a:solidFill>
                  <a:srgbClr val="404040"/>
                </a:solidFill>
                <a:latin typeface="Arial" panose="020B0604020202020204" pitchFamily="34" charset="0"/>
              </a:rPr>
              <a:t>Asmeniui išduodamas pagrindinio išsilavinimo pažymėjimas. Jį išduoda mokykla, kurioje mokinys įgijo šį išsilavinimą.</a:t>
            </a:r>
            <a:endParaRPr lang="lt-LT" b="0" i="0" dirty="0">
              <a:solidFill>
                <a:srgbClr val="404040"/>
              </a:solidFill>
              <a:effectLst/>
              <a:latin typeface="Arial" panose="020B0604020202020204" pitchFamily="34" charset="0"/>
            </a:endParaRPr>
          </a:p>
        </p:txBody>
      </p:sp>
    </p:spTree>
    <p:extLst>
      <p:ext uri="{BB962C8B-B14F-4D97-AF65-F5344CB8AC3E}">
        <p14:creationId xmlns:p14="http://schemas.microsoft.com/office/powerpoint/2010/main" val="640835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753</TotalTime>
  <Words>248</Words>
  <Application>Microsoft Office PowerPoint</Application>
  <PresentationFormat>Plačiaekranė</PresentationFormat>
  <Paragraphs>15</Paragraphs>
  <Slides>9</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9</vt:i4>
      </vt:variant>
    </vt:vector>
  </HeadingPairs>
  <TitlesOfParts>
    <vt:vector size="14" baseType="lpstr">
      <vt:lpstr>Arial</vt:lpstr>
      <vt:lpstr>Times New Roman</vt:lpstr>
      <vt:lpstr>Trebuchet MS</vt:lpstr>
      <vt:lpstr>Wingdings 3</vt:lpstr>
      <vt:lpstr>Briaunota</vt:lpstr>
      <vt:lpstr>PAGRINDINIO UGDYMO PASIEKIMŲ PATIKRINIMAS – pupp(as)</vt:lpstr>
      <vt:lpstr>Lietuvių kalbos ir literatūros (žodžiu) pagrindinio ugdymo pasiekimų patikrinimas vyksta  vasario 1- gegužės 16 d.   Lietuvių kalbos ir literatūros (raštu) pagrindinio ugdymo pasiekimų patikrinimas vyks gegužės 10-11d. 2022 m. gegužės 10 d. (I srautas) 9–12 val. 2022 m. gegužės 11 d. (II srautas) 9–12 val. 2022 m. gegužės 11 d. (III srautas) 12.30–15.30 val.</vt:lpstr>
      <vt:lpstr>I dalis - teksto suvokimo, kalbos pažinimo ir vartojimo užduotys  II dalis – teksto kūrimo užduotys </vt:lpstr>
      <vt:lpstr> Matematikos pagrindinio ugdymo pasiekimų patikrinimas vyks gegužės16-17d.    2022 m. gegužės 16 d. (I srautas) 9–11 val.  2022 m. gegužės 17 d. (II srautas) 9–11 val.  2022 m. gegužės 17 d. (III srautas) 11.30–13.30 val. </vt:lpstr>
      <vt:lpstr>MATEMATIKOS PASIEKIMŲ PATIKRINIMĄ MOKINIAI GALĖS NAUDOTIS</vt:lpstr>
      <vt:lpstr>https://www.nsa.smm.lt/stebesenos-ir-vertinimo-departamentas/pasiekimu-patikrinimai/pupp/pupp-uzduotys/</vt:lpstr>
      <vt:lpstr>UŽSIENIO KALBOS (ANGLŲ)PASIEKIMŲ LYGIO NUSTATYMAS UŽSIENIO KALBOS (RUSŲ)PASIEKIMŲ LYGIO NUSTATYMAS</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PAGRINDINIO UGDYMO PASIEKIMŲ PATIKRINIMAS – pupp(as)</dc:title>
  <dc:creator>Gimnazija</dc:creator>
  <cp:lastModifiedBy>Gimnazija</cp:lastModifiedBy>
  <cp:revision>24</cp:revision>
  <dcterms:created xsi:type="dcterms:W3CDTF">2021-02-24T08:24:18Z</dcterms:created>
  <dcterms:modified xsi:type="dcterms:W3CDTF">2022-03-03T14:40:37Z</dcterms:modified>
</cp:coreProperties>
</file>